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0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9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1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60762-8022-4B7F-82D8-7A4C302914B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9B773-23A6-4734-AD23-51E9DD10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3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296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91" y="681182"/>
            <a:ext cx="6022109" cy="54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1600" y="-317900"/>
            <a:ext cx="582814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rgbClr val="7F7F7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rgbClr val="7F7F7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rgbClr val="7F7F7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Canadian Airport Council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Report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hape 246071"/>
          <p:cNvSpPr/>
          <p:nvPr/>
        </p:nvSpPr>
        <p:spPr>
          <a:xfrm>
            <a:off x="0" y="0"/>
            <a:ext cx="12192000" cy="101600"/>
          </a:xfrm>
          <a:custGeom>
            <a:avLst/>
            <a:gdLst/>
            <a:ahLst/>
            <a:cxnLst/>
            <a:rect l="0" t="0" r="0" b="0"/>
            <a:pathLst>
              <a:path w="9144000" h="76200">
                <a:moveTo>
                  <a:pt x="0" y="0"/>
                </a:moveTo>
                <a:lnTo>
                  <a:pt x="9144000" y="0"/>
                </a:lnTo>
                <a:lnTo>
                  <a:pt x="9144000" y="762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ED1C24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0" name="Shape 246071"/>
          <p:cNvSpPr/>
          <p:nvPr/>
        </p:nvSpPr>
        <p:spPr>
          <a:xfrm>
            <a:off x="0" y="6756400"/>
            <a:ext cx="12192000" cy="101600"/>
          </a:xfrm>
          <a:custGeom>
            <a:avLst/>
            <a:gdLst/>
            <a:ahLst/>
            <a:cxnLst/>
            <a:rect l="0" t="0" r="0" b="0"/>
            <a:pathLst>
              <a:path w="9144000" h="76200">
                <a:moveTo>
                  <a:pt x="0" y="0"/>
                </a:moveTo>
                <a:lnTo>
                  <a:pt x="9144000" y="0"/>
                </a:lnTo>
                <a:lnTo>
                  <a:pt x="9144000" y="762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ED1C24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7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984509" y="923001"/>
            <a:ext cx="1782099" cy="1182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126" y="794328"/>
            <a:ext cx="90239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METHODOLOGY</a:t>
            </a:r>
          </a:p>
          <a:p>
            <a:endParaRPr lang="en-US" dirty="0"/>
          </a:p>
          <a:p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QUANTITATIVE RESEARCH INSTRUMENT</a:t>
            </a:r>
          </a:p>
          <a:p>
            <a:r>
              <a:rPr lang="en-US" sz="14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 online survey of 500 Canadians from Toronto, Ottawa, Winnipeg, Edmonton, Calgary, Halifax, Montreal and Vancouver who fly at least 10 times a year was completed between November 2 - November 18, 2018, using Leger’s online panel</a:t>
            </a:r>
            <a:r>
              <a:rPr lang="en-US" sz="1400" i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4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margin of error for this study was +/-4.4%, 19 times out of </a:t>
            </a:r>
            <a:r>
              <a:rPr lang="en-US" sz="1400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20.</a:t>
            </a:r>
            <a:endParaRPr lang="en-US" sz="1400" dirty="0"/>
          </a:p>
          <a:p>
            <a:endParaRPr lang="en-US" sz="3600" b="1" dirty="0" smtClean="0">
              <a:solidFill>
                <a:srgbClr val="7F7F7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ABOUT LEGER’S ONLINE PANEL</a:t>
            </a:r>
          </a:p>
          <a:p>
            <a:r>
              <a:rPr lang="en-US" sz="14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Leger’s online panel has approximately 400,000 members nationally and has a retention rate of 90</a:t>
            </a:r>
            <a:r>
              <a:rPr lang="en-US" sz="1400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%.</a:t>
            </a:r>
          </a:p>
          <a:p>
            <a:endParaRPr lang="en-US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QUALITY </a:t>
            </a:r>
            <a:r>
              <a:rPr lang="en-US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CONTROL</a:t>
            </a:r>
          </a:p>
          <a:p>
            <a:r>
              <a:rPr lang="en-US" sz="1400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Stringent </a:t>
            </a:r>
            <a:r>
              <a:rPr lang="en-US" sz="14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quality assurance measures allow Leger to achieve the high-quality standards set by the company. As a result, its methods of data collection and storage outperform the norms set by WAPOR (The World Association for Public Opinion Research). These measures are applied at every stage of the project: from data collection to processing, through to </a:t>
            </a:r>
            <a:r>
              <a:rPr lang="en-US" sz="1400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analysis.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14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aim to answer our clients’ needs with honesty, total confidentiality, and integrity. </a:t>
            </a:r>
            <a:endParaRPr lang="en-US" sz="16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hape 246071"/>
          <p:cNvSpPr/>
          <p:nvPr/>
        </p:nvSpPr>
        <p:spPr>
          <a:xfrm>
            <a:off x="0" y="0"/>
            <a:ext cx="12192000" cy="101600"/>
          </a:xfrm>
          <a:custGeom>
            <a:avLst/>
            <a:gdLst/>
            <a:ahLst/>
            <a:cxnLst/>
            <a:rect l="0" t="0" r="0" b="0"/>
            <a:pathLst>
              <a:path w="9144000" h="76200">
                <a:moveTo>
                  <a:pt x="0" y="0"/>
                </a:moveTo>
                <a:lnTo>
                  <a:pt x="9144000" y="0"/>
                </a:lnTo>
                <a:lnTo>
                  <a:pt x="9144000" y="762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ED1C24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984509" y="923001"/>
            <a:ext cx="1782099" cy="1182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126" y="794328"/>
            <a:ext cx="9023928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KEY FINDINGS</a:t>
            </a:r>
          </a:p>
          <a:p>
            <a:endParaRPr lang="en-US" sz="2400" b="1" dirty="0">
              <a:solidFill>
                <a:srgbClr val="7F7F7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b="1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</a:t>
            </a:r>
            <a:r>
              <a:rPr lang="en-US" sz="1400" b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frequent Canadian flyers, online new sources, Facebook and LinkedIn are strong influences, both personally and professionally</a:t>
            </a:r>
            <a:r>
              <a:rPr lang="en-US" sz="1400" b="1" dirty="0" smtClean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dirty="0" smtClean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 algn="just" fontAlgn="base">
              <a:lnSpc>
                <a:spcPct val="110000"/>
              </a:lnSpc>
              <a:spcBef>
                <a:spcPts val="0"/>
              </a:spcBef>
              <a:spcAft>
                <a:spcPts val="190"/>
              </a:spcAft>
              <a:buClr>
                <a:srgbClr val="7F7F7F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76% of Canadians who frequently fly nationally/internationally say that online media is most influential to them personally. Specifically, 45% say online news sources are considered the most personally influential. For business information, this group also relies on online news sources the most (51%).</a:t>
            </a:r>
            <a:endParaRPr lang="en-US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fontAlgn="base">
              <a:lnSpc>
                <a:spcPct val="110000"/>
              </a:lnSpc>
              <a:spcBef>
                <a:spcPts val="0"/>
              </a:spcBef>
              <a:spcAft>
                <a:spcPts val="1560"/>
              </a:spcAft>
              <a:buClr>
                <a:srgbClr val="7F7F7F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49% of frequent flyers say that Facebook is most influential personally. Whereas LinkedIn is considered the most influential social media channel for business (45</a:t>
            </a:r>
            <a:r>
              <a:rPr lang="en-US" sz="1400" dirty="0" smtClean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fontAlgn="base">
              <a:lnSpc>
                <a:spcPct val="110000"/>
              </a:lnSpc>
              <a:spcBef>
                <a:spcPts val="0"/>
              </a:spcBef>
              <a:spcAft>
                <a:spcPts val="1560"/>
              </a:spcAft>
              <a:buClr>
                <a:srgbClr val="7F7F7F"/>
              </a:buClr>
              <a:buSzPts val="1000"/>
            </a:pPr>
            <a:r>
              <a:rPr lang="en-US" sz="1400" b="1" dirty="0" smtClean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1400" b="1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sentiments about airports are </a:t>
            </a:r>
            <a:r>
              <a:rPr lang="en-US" sz="1400" b="1" dirty="0" smtClean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positive.</a:t>
            </a:r>
          </a:p>
          <a:p>
            <a:pPr marL="285750" marR="0" lvl="0" indent="-285750" algn="just" fontAlgn="base">
              <a:spcBef>
                <a:spcPts val="0"/>
              </a:spcBef>
              <a:buClr>
                <a:srgbClr val="7F7F7F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majority of frequent flyers have a positive opinion of Canadian airports (89%) including their local airport (86%). </a:t>
            </a:r>
            <a:endParaRPr lang="en-US" sz="1400" dirty="0" smtClean="0">
              <a:solidFill>
                <a:srgbClr val="7F7F7F"/>
              </a:solidFill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fontAlgn="base">
              <a:spcBef>
                <a:spcPts val="0"/>
              </a:spcBef>
              <a:buClr>
                <a:srgbClr val="7F7F7F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% of this group believes that for-profit corporations operate Canada’s major airports.</a:t>
            </a:r>
          </a:p>
          <a:p>
            <a:endParaRPr lang="en-US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r>
              <a:rPr lang="en-US" sz="1400" b="1" dirty="0">
                <a:solidFill>
                  <a:srgbClr val="7F7F7F"/>
                </a:solidFill>
                <a:ea typeface="Calibri" panose="020F0502020204030204" pitchFamily="34" charset="0"/>
              </a:rPr>
              <a:t>Overall, 63% believe that customs and security is most important to an enjoyable experience. </a:t>
            </a:r>
            <a:r>
              <a:rPr lang="en-US" sz="1400" dirty="0">
                <a:solidFill>
                  <a:srgbClr val="7F7F7F"/>
                </a:solidFill>
                <a:ea typeface="Calibri" panose="020F0502020204030204" pitchFamily="34" charset="0"/>
              </a:rPr>
              <a:t>When asked about the importance of specific amenities within 7 different categories, top answers from frequent flyers are as follows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7" name="Shape 246071"/>
          <p:cNvSpPr/>
          <p:nvPr/>
        </p:nvSpPr>
        <p:spPr>
          <a:xfrm>
            <a:off x="0" y="0"/>
            <a:ext cx="12192000" cy="101600"/>
          </a:xfrm>
          <a:custGeom>
            <a:avLst/>
            <a:gdLst/>
            <a:ahLst/>
            <a:cxnLst/>
            <a:rect l="0" t="0" r="0" b="0"/>
            <a:pathLst>
              <a:path w="9144000" h="76200">
                <a:moveTo>
                  <a:pt x="0" y="0"/>
                </a:moveTo>
                <a:lnTo>
                  <a:pt x="9144000" y="0"/>
                </a:lnTo>
                <a:lnTo>
                  <a:pt x="9144000" y="762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ED1C24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9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984509" y="923001"/>
            <a:ext cx="1782099" cy="1182889"/>
          </a:xfrm>
          <a:prstGeom prst="rect">
            <a:avLst/>
          </a:prstGeom>
        </p:spPr>
      </p:pic>
      <p:sp>
        <p:nvSpPr>
          <p:cNvPr id="7" name="Shape 246071"/>
          <p:cNvSpPr/>
          <p:nvPr/>
        </p:nvSpPr>
        <p:spPr>
          <a:xfrm>
            <a:off x="0" y="0"/>
            <a:ext cx="12192000" cy="101600"/>
          </a:xfrm>
          <a:custGeom>
            <a:avLst/>
            <a:gdLst/>
            <a:ahLst/>
            <a:cxnLst/>
            <a:rect l="0" t="0" r="0" b="0"/>
            <a:pathLst>
              <a:path w="9144000" h="76200">
                <a:moveTo>
                  <a:pt x="0" y="0"/>
                </a:moveTo>
                <a:lnTo>
                  <a:pt x="9144000" y="0"/>
                </a:lnTo>
                <a:lnTo>
                  <a:pt x="9144000" y="762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ED1C24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1219201"/>
            <a:ext cx="795250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MOST IMPORTANT AMENITY TO AN ENJOYABLE EXPERIENCE</a:t>
            </a:r>
          </a:p>
          <a:p>
            <a:endParaRPr lang="en-US" sz="1400" dirty="0">
              <a:solidFill>
                <a:srgbClr val="7F7F7F"/>
              </a:solidFill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COMFORT: gate seating 68%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TECHNOLOGICAL CAPABILITIES: unlimited free </a:t>
            </a:r>
            <a:r>
              <a:rPr lang="en-US" sz="1400" dirty="0" err="1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83%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HEALTH &amp; LEISURE: retail stores/shopping options 52%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FOOD AND DRINK OPTIONS: 24-hour food options 61%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SECURITY AND BORDER CONTROL: fast moving security 80%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CUSTOMER SERVICE: clean facilities 83%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NAVIGATION AND EASE OF TRANSIT: ease f transit within airport terminals 46%</a:t>
            </a:r>
          </a:p>
          <a:p>
            <a:endParaRPr lang="en-US" sz="1400" dirty="0">
              <a:solidFill>
                <a:srgbClr val="7F7F7F"/>
              </a:solidFill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7F7F7F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Key differences based on region, age, gender, business/leisure and income are included within the appendix.</a:t>
            </a:r>
          </a:p>
        </p:txBody>
      </p:sp>
    </p:spTree>
    <p:extLst>
      <p:ext uri="{BB962C8B-B14F-4D97-AF65-F5344CB8AC3E}">
        <p14:creationId xmlns:p14="http://schemas.microsoft.com/office/powerpoint/2010/main" val="231548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46071"/>
          <p:cNvSpPr/>
          <p:nvPr/>
        </p:nvSpPr>
        <p:spPr>
          <a:xfrm>
            <a:off x="0" y="0"/>
            <a:ext cx="12192000" cy="101600"/>
          </a:xfrm>
          <a:custGeom>
            <a:avLst/>
            <a:gdLst/>
            <a:ahLst/>
            <a:cxnLst/>
            <a:rect l="0" t="0" r="0" b="0"/>
            <a:pathLst>
              <a:path w="9144000" h="76200">
                <a:moveTo>
                  <a:pt x="0" y="0"/>
                </a:moveTo>
                <a:lnTo>
                  <a:pt x="9144000" y="0"/>
                </a:lnTo>
                <a:lnTo>
                  <a:pt x="9144000" y="762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ED1C24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01600"/>
            <a:ext cx="12025745" cy="65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7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46071"/>
          <p:cNvSpPr/>
          <p:nvPr/>
        </p:nvSpPr>
        <p:spPr>
          <a:xfrm>
            <a:off x="0" y="0"/>
            <a:ext cx="12192000" cy="101600"/>
          </a:xfrm>
          <a:custGeom>
            <a:avLst/>
            <a:gdLst/>
            <a:ahLst/>
            <a:cxnLst/>
            <a:rect l="0" t="0" r="0" b="0"/>
            <a:pathLst>
              <a:path w="9144000" h="76200">
                <a:moveTo>
                  <a:pt x="0" y="0"/>
                </a:moveTo>
                <a:lnTo>
                  <a:pt x="9144000" y="0"/>
                </a:lnTo>
                <a:lnTo>
                  <a:pt x="9144000" y="762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ED1C24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30955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46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446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Groupe Conseil RES PUBLICA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Juanita Leon</dc:creator>
  <cp:lastModifiedBy>Juanita Leon</cp:lastModifiedBy>
  <cp:revision>3</cp:revision>
  <dcterms:created xsi:type="dcterms:W3CDTF">2018-12-12T16:01:05Z</dcterms:created>
  <dcterms:modified xsi:type="dcterms:W3CDTF">2018-12-12T16:26:46Z</dcterms:modified>
</cp:coreProperties>
</file>